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0"/>
  </p:notesMasterIdLst>
  <p:sldIdLst>
    <p:sldId id="265" r:id="rId2"/>
    <p:sldId id="429" r:id="rId3"/>
    <p:sldId id="427" r:id="rId4"/>
    <p:sldId id="428" r:id="rId5"/>
    <p:sldId id="400" r:id="rId6"/>
    <p:sldId id="389" r:id="rId7"/>
    <p:sldId id="280" r:id="rId8"/>
    <p:sldId id="433" r:id="rId9"/>
    <p:sldId id="430" r:id="rId10"/>
    <p:sldId id="431" r:id="rId11"/>
    <p:sldId id="268" r:id="rId12"/>
    <p:sldId id="432" r:id="rId13"/>
    <p:sldId id="435" r:id="rId14"/>
    <p:sldId id="436" r:id="rId15"/>
    <p:sldId id="437" r:id="rId16"/>
    <p:sldId id="438" r:id="rId17"/>
    <p:sldId id="439" r:id="rId18"/>
    <p:sldId id="440" r:id="rId19"/>
    <p:sldId id="441" r:id="rId20"/>
    <p:sldId id="442" r:id="rId21"/>
    <p:sldId id="444" r:id="rId22"/>
    <p:sldId id="445" r:id="rId23"/>
    <p:sldId id="446" r:id="rId24"/>
    <p:sldId id="443" r:id="rId25"/>
    <p:sldId id="447" r:id="rId26"/>
    <p:sldId id="449" r:id="rId27"/>
    <p:sldId id="450" r:id="rId28"/>
    <p:sldId id="45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9"/>
    <p:restoredTop sz="94663"/>
  </p:normalViewPr>
  <p:slideViewPr>
    <p:cSldViewPr snapToGrid="0" snapToObjects="1">
      <p:cViewPr>
        <p:scale>
          <a:sx n="63" d="100"/>
          <a:sy n="63" d="100"/>
        </p:scale>
        <p:origin x="2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5</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https://docs.google.com/presentation/d/1aQ_OAYSbnvk0bWnosfPtf5EA517R3yfuZT0QgSs52eA/edit#slide=id.gc176dbddcc_0_0</a:t>
            </a:r>
          </a:p>
        </p:txBody>
      </p:sp>
      <p:sp>
        <p:nvSpPr>
          <p:cNvPr id="4" name="Slide Number Placeholder 3"/>
          <p:cNvSpPr>
            <a:spLocks noGrp="1"/>
          </p:cNvSpPr>
          <p:nvPr>
            <p:ph type="sldNum" sz="quarter" idx="5"/>
          </p:nvPr>
        </p:nvSpPr>
        <p:spPr/>
        <p:txBody>
          <a:bodyPr/>
          <a:lstStyle/>
          <a:p>
            <a:fld id="{7C5712E2-210E-442A-87B6-1116097889C7}" type="slidenum">
              <a:rPr lang="en-US" smtClean="0"/>
              <a:t>16</a:t>
            </a:fld>
            <a:endParaRPr lang="en-US"/>
          </a:p>
        </p:txBody>
      </p:sp>
    </p:spTree>
    <p:extLst>
      <p:ext uri="{BB962C8B-B14F-4D97-AF65-F5344CB8AC3E}">
        <p14:creationId xmlns:p14="http://schemas.microsoft.com/office/powerpoint/2010/main" val="53801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22</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Using HMIS data for COVID-19 Surveillance</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4000" y="3714160"/>
            <a:ext cx="9144000" cy="1370601"/>
          </a:xfrm>
        </p:spPr>
        <p:txBody>
          <a:bodyPr/>
          <a:lstStyle/>
          <a:p>
            <a:r>
              <a:rPr lang="en-US" dirty="0"/>
              <a:t>A short course: Lecture 1</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8E37C-2AAB-4D88-A9A6-B6D8F54C9525}"/>
              </a:ext>
            </a:extLst>
          </p:cNvPr>
          <p:cNvSpPr>
            <a:spLocks noGrp="1"/>
          </p:cNvSpPr>
          <p:nvPr>
            <p:ph type="title"/>
          </p:nvPr>
        </p:nvSpPr>
        <p:spPr>
          <a:xfrm>
            <a:off x="838200" y="365126"/>
            <a:ext cx="10515600" cy="756664"/>
          </a:xfrm>
        </p:spPr>
        <p:txBody>
          <a:bodyPr/>
          <a:lstStyle/>
          <a:p>
            <a:r>
              <a:rPr lang="en-US" b="1" dirty="0"/>
              <a:t>Goals of this course</a:t>
            </a:r>
            <a:endParaRPr lang="en-US" dirty="0"/>
          </a:p>
        </p:txBody>
      </p:sp>
      <p:sp>
        <p:nvSpPr>
          <p:cNvPr id="3" name="Content Placeholder 2">
            <a:extLst>
              <a:ext uri="{FF2B5EF4-FFF2-40B4-BE49-F238E27FC236}">
                <a16:creationId xmlns:a16="http://schemas.microsoft.com/office/drawing/2014/main" id="{635A6617-BA7C-4393-86AF-F9A5DB37405F}"/>
              </a:ext>
            </a:extLst>
          </p:cNvPr>
          <p:cNvSpPr>
            <a:spLocks noGrp="1"/>
          </p:cNvSpPr>
          <p:nvPr>
            <p:ph idx="1"/>
          </p:nvPr>
        </p:nvSpPr>
        <p:spPr>
          <a:xfrm>
            <a:off x="838200" y="1258677"/>
            <a:ext cx="10515600" cy="4340646"/>
          </a:xfrm>
        </p:spPr>
        <p:txBody>
          <a:bodyPr/>
          <a:lstStyle/>
          <a:p>
            <a:pPr marL="0" indent="0">
              <a:buNone/>
            </a:pPr>
            <a:r>
              <a:rPr lang="en-US" b="1" u="sng" dirty="0"/>
              <a:t>The specific objectives are:</a:t>
            </a:r>
          </a:p>
          <a:p>
            <a:pPr lvl="1"/>
            <a:r>
              <a:rPr lang="en-US" sz="2000" dirty="0"/>
              <a:t>To identify indicators most relevant for these purposes.</a:t>
            </a:r>
          </a:p>
          <a:p>
            <a:pPr lvl="1"/>
            <a:r>
              <a:rPr lang="en-US" sz="2000" dirty="0"/>
              <a:t>To describe and interpret the models used to a) establish a baseline; b) assess higher or lower levels than expected during the pandemic.</a:t>
            </a:r>
          </a:p>
          <a:p>
            <a:pPr lvl="1"/>
            <a:r>
              <a:rPr lang="en-US" sz="2000" dirty="0"/>
              <a:t>To understand the data processing pipeline - from receipt of indicator data to production of figures.</a:t>
            </a:r>
          </a:p>
          <a:p>
            <a:pPr lvl="1"/>
            <a:r>
              <a:rPr lang="en-US" sz="2000" dirty="0"/>
              <a:t>To interpret results from the various visualizations of the data and results.</a:t>
            </a:r>
          </a:p>
          <a:p>
            <a:pPr lvl="1"/>
            <a:r>
              <a:rPr lang="en-US" sz="2000" dirty="0"/>
              <a:t>(Optional, for those with background in statistics and R) To be able to implement the data cleaning, modeling and visualization process in R.</a:t>
            </a:r>
          </a:p>
          <a:p>
            <a:pPr marL="457200" lvl="1" indent="0">
              <a:buNone/>
            </a:pPr>
            <a:endParaRPr lang="en-US" sz="1000" dirty="0"/>
          </a:p>
          <a:p>
            <a:pPr marL="0" indent="0">
              <a:buNone/>
            </a:pPr>
            <a:r>
              <a:rPr lang="en-US" sz="2400" b="1" u="sng" dirty="0"/>
              <a:t>Structure:</a:t>
            </a:r>
          </a:p>
          <a:p>
            <a:pPr lvl="1"/>
            <a:r>
              <a:rPr lang="en-US" sz="2000" dirty="0"/>
              <a:t>5 weeks</a:t>
            </a:r>
          </a:p>
          <a:p>
            <a:pPr lvl="1"/>
            <a:r>
              <a:rPr lang="en-US" sz="2000" dirty="0"/>
              <a:t>First 1-1.5 hours, lecture and discussion</a:t>
            </a:r>
          </a:p>
          <a:p>
            <a:pPr lvl="1"/>
            <a:r>
              <a:rPr lang="en-US" sz="2000" dirty="0"/>
              <a:t>Second 1.5-2 hours, practice (in R)</a:t>
            </a:r>
          </a:p>
          <a:p>
            <a:pPr marL="0" indent="0">
              <a:buNone/>
            </a:pPr>
            <a:endParaRPr lang="en-US" dirty="0"/>
          </a:p>
        </p:txBody>
      </p:sp>
    </p:spTree>
    <p:extLst>
      <p:ext uri="{BB962C8B-B14F-4D97-AF65-F5344CB8AC3E}">
        <p14:creationId xmlns:p14="http://schemas.microsoft.com/office/powerpoint/2010/main" val="6080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CIHR Grant</a:t>
            </a:r>
          </a:p>
          <a:p>
            <a:pPr lvl="1"/>
            <a:r>
              <a:rPr lang="en-US" u="sng" dirty="0"/>
              <a:t>Co-PIs:</a:t>
            </a:r>
            <a:endParaRPr lang="en-US" dirty="0"/>
          </a:p>
          <a:p>
            <a:pPr lvl="2"/>
            <a:r>
              <a:rPr lang="en-US" dirty="0"/>
              <a:t>Bethany Hedt-Gauthier </a:t>
            </a:r>
          </a:p>
          <a:p>
            <a:pPr lvl="2"/>
            <a:r>
              <a:rPr lang="en-US" dirty="0"/>
              <a:t>Mike Law</a:t>
            </a:r>
          </a:p>
          <a:p>
            <a:pPr lvl="1"/>
            <a:r>
              <a:rPr lang="en-US" u="sng" dirty="0"/>
              <a:t>Co-Is:</a:t>
            </a:r>
          </a:p>
          <a:p>
            <a:pPr lvl="2"/>
            <a:r>
              <a:rPr lang="en-US" dirty="0"/>
              <a:t>Isabel Fulcher</a:t>
            </a:r>
          </a:p>
          <a:p>
            <a:pPr lvl="2"/>
            <a:r>
              <a:rPr lang="en-US" dirty="0"/>
              <a:t>Emma </a:t>
            </a:r>
            <a:r>
              <a:rPr lang="en-US" dirty="0" err="1"/>
              <a:t>Boley</a:t>
            </a:r>
            <a:endParaRPr lang="en-US" dirty="0"/>
          </a:p>
          <a:p>
            <a:pPr lvl="2"/>
            <a:r>
              <a:rPr lang="en-US" dirty="0"/>
              <a:t>Emilia Connolly</a:t>
            </a:r>
          </a:p>
          <a:p>
            <a:pPr lvl="2"/>
            <a:r>
              <a:rPr lang="en-US" dirty="0" err="1"/>
              <a:t>Chiyembekezo</a:t>
            </a:r>
            <a:r>
              <a:rPr lang="en-US" dirty="0"/>
              <a:t> </a:t>
            </a:r>
            <a:r>
              <a:rPr lang="en-US" dirty="0" err="1"/>
              <a:t>Kachimanga</a:t>
            </a:r>
            <a:r>
              <a:rPr lang="en-US" dirty="0"/>
              <a:t> </a:t>
            </a:r>
          </a:p>
          <a:p>
            <a:pPr lvl="2"/>
            <a:r>
              <a:rPr lang="en-US" dirty="0"/>
              <a:t>Fred </a:t>
            </a:r>
            <a:r>
              <a:rPr lang="en-US" dirty="0" err="1"/>
              <a:t>Kateera</a:t>
            </a:r>
            <a:endParaRPr lang="en-US" dirty="0"/>
          </a:p>
          <a:p>
            <a:pPr lvl="2"/>
            <a:r>
              <a:rPr lang="en-US" dirty="0" err="1"/>
              <a:t>Jeune</a:t>
            </a:r>
            <a:r>
              <a:rPr lang="en-US" dirty="0"/>
              <a:t> Marc Antoine</a:t>
            </a:r>
          </a:p>
          <a:p>
            <a:pPr lvl="2"/>
            <a:r>
              <a:rPr lang="en-US" dirty="0" err="1"/>
              <a:t>Melino</a:t>
            </a:r>
            <a:r>
              <a:rPr lang="en-US" dirty="0"/>
              <a:t> </a:t>
            </a:r>
            <a:r>
              <a:rPr lang="en-US" dirty="0" err="1"/>
              <a:t>Ndayizigiye</a:t>
            </a:r>
            <a:endParaRPr lang="en-US" dirty="0"/>
          </a:p>
          <a:p>
            <a:pPr lvl="2"/>
            <a:r>
              <a:rPr lang="en-US" dirty="0"/>
              <a:t>Daniel Serrano</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Other Collaborators:</a:t>
            </a:r>
          </a:p>
          <a:p>
            <a:pPr lvl="1"/>
            <a:r>
              <a:rPr lang="en-US" sz="1800" dirty="0"/>
              <a:t>Zeus Aranda</a:t>
            </a:r>
          </a:p>
          <a:p>
            <a:pPr lvl="1"/>
            <a:r>
              <a:rPr lang="en-US" sz="1800" dirty="0"/>
              <a:t>Moses Aron</a:t>
            </a:r>
          </a:p>
          <a:p>
            <a:pPr lvl="1"/>
            <a:r>
              <a:rPr lang="en-US" sz="1800" dirty="0"/>
              <a:t>Thierry </a:t>
            </a:r>
            <a:r>
              <a:rPr lang="en-US" sz="1800" dirty="0" err="1"/>
              <a:t>Binde</a:t>
            </a:r>
            <a:endParaRPr lang="en-US" sz="1800" dirty="0"/>
          </a:p>
          <a:p>
            <a:pPr lvl="1"/>
            <a:r>
              <a:rPr lang="en-US" sz="1800" dirty="0"/>
              <a:t>Peterson </a:t>
            </a:r>
            <a:r>
              <a:rPr lang="en-US" sz="1800" dirty="0" err="1"/>
              <a:t>Abnis</a:t>
            </a:r>
            <a:r>
              <a:rPr lang="en-US" sz="1800" dirty="0"/>
              <a:t> I Faure</a:t>
            </a:r>
          </a:p>
          <a:p>
            <a:pPr lvl="1"/>
            <a:r>
              <a:rPr lang="en-US" sz="1800" dirty="0"/>
              <a:t>Karen </a:t>
            </a:r>
            <a:r>
              <a:rPr lang="en-US" sz="1800" dirty="0" err="1"/>
              <a:t>Grepin</a:t>
            </a:r>
            <a:endParaRPr lang="en-US" sz="1800" dirty="0"/>
          </a:p>
          <a:p>
            <a:pPr lvl="1"/>
            <a:r>
              <a:rPr lang="en-US" sz="1800" dirty="0"/>
              <a:t>Nadine </a:t>
            </a:r>
            <a:r>
              <a:rPr lang="en-US" sz="1800" dirty="0" err="1"/>
              <a:t>Kareema</a:t>
            </a:r>
            <a:endParaRPr lang="en-US" sz="1800" dirty="0"/>
          </a:p>
          <a:p>
            <a:pPr lvl="1"/>
            <a:r>
              <a:rPr lang="en-US" sz="1800" dirty="0" err="1"/>
              <a:t>Meba</a:t>
            </a:r>
            <a:r>
              <a:rPr lang="en-US" sz="1800" dirty="0"/>
              <a:t> </a:t>
            </a:r>
            <a:r>
              <a:rPr lang="en-US" sz="1800" dirty="0" err="1"/>
              <a:t>Msuya</a:t>
            </a:r>
            <a:endParaRPr lang="en-US" sz="1800" dirty="0"/>
          </a:p>
          <a:p>
            <a:pPr lvl="1"/>
            <a:r>
              <a:rPr lang="en-US" sz="1800" dirty="0"/>
              <a:t>Megan Murray</a:t>
            </a:r>
          </a:p>
          <a:p>
            <a:pPr lvl="1"/>
            <a:r>
              <a:rPr lang="en-US" sz="1800" dirty="0"/>
              <a:t>Prince Varney</a:t>
            </a:r>
          </a:p>
          <a:p>
            <a:pPr lvl="1"/>
            <a:endParaRPr lang="en-US" sz="1800" dirty="0"/>
          </a:p>
          <a:p>
            <a:r>
              <a:rPr lang="en-US" sz="1800" u="sng" dirty="0"/>
              <a:t>Tech support:</a:t>
            </a:r>
          </a:p>
          <a:p>
            <a:pPr lvl="1"/>
            <a:r>
              <a:rPr lang="en-US" sz="1800" dirty="0"/>
              <a:t>Don </a:t>
            </a:r>
            <a:r>
              <a:rPr lang="en-US" sz="1800" dirty="0" err="1"/>
              <a:t>Fejfar</a:t>
            </a:r>
            <a:endParaRPr lang="en-US" sz="1800" dirty="0"/>
          </a:p>
          <a:p>
            <a:pPr lvl="1"/>
            <a:r>
              <a:rPr lang="en-US" sz="1800" dirty="0" err="1"/>
              <a:t>Anuraag</a:t>
            </a:r>
            <a:r>
              <a:rPr lang="en-US" sz="1800" dirty="0"/>
              <a:t> </a:t>
            </a:r>
            <a:r>
              <a:rPr lang="en-US" sz="1800" dirty="0" err="1"/>
              <a:t>Gopulani</a:t>
            </a:r>
            <a:endParaRPr lang="en-US" sz="1800" dirty="0"/>
          </a:p>
          <a:p>
            <a:pPr lvl="1"/>
            <a:r>
              <a:rPr lang="en-US" sz="1800" dirty="0"/>
              <a:t>Nichole </a:t>
            </a:r>
            <a:r>
              <a:rPr lang="en-US" sz="1800" dirty="0" err="1"/>
              <a:t>Kulikowski</a:t>
            </a:r>
            <a:endParaRPr lang="en-US" sz="1800" dirty="0"/>
          </a:p>
          <a:p>
            <a:pPr lvl="1"/>
            <a:r>
              <a:rPr lang="en-US" sz="1800" dirty="0"/>
              <a:t>Ananya Tadikonda</a:t>
            </a:r>
          </a:p>
          <a:p>
            <a:pPr lvl="1"/>
            <a:r>
              <a:rPr lang="en-US" sz="1800" dirty="0"/>
              <a:t>Kate </a:t>
            </a:r>
            <a:r>
              <a:rPr lang="en-US" sz="1800" dirty="0" err="1"/>
              <a:t>Tashman</a:t>
            </a:r>
            <a:endParaRPr lang="en-US" sz="1800" dirty="0"/>
          </a:p>
          <a:p>
            <a:pPr lvl="1"/>
            <a:r>
              <a:rPr lang="en-US" sz="1800" dirty="0"/>
              <a:t>Jessica Wang </a:t>
            </a:r>
          </a:p>
        </p:txBody>
      </p:sp>
    </p:spTree>
    <p:extLst>
      <p:ext uri="{BB962C8B-B14F-4D97-AF65-F5344CB8AC3E}">
        <p14:creationId xmlns:p14="http://schemas.microsoft.com/office/powerpoint/2010/main" val="253333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7"/>
            <a:ext cx="10515600" cy="4340646"/>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For this project, we are limiting to indicators available in health management information systems (HMIS) and for many places, specifically captured in DHIS2.</a:t>
            </a:r>
          </a:p>
          <a:p>
            <a:endParaRPr lang="en-US" dirty="0"/>
          </a:p>
        </p:txBody>
      </p:sp>
    </p:spTree>
    <p:extLst>
      <p:ext uri="{BB962C8B-B14F-4D97-AF65-F5344CB8AC3E}">
        <p14:creationId xmlns:p14="http://schemas.microsoft.com/office/powerpoint/2010/main" val="3761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countries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EFF7-8FBF-47D1-B8A7-611C48982863}"/>
              </a:ext>
            </a:extLst>
          </p:cNvPr>
          <p:cNvSpPr>
            <a:spLocks noGrp="1"/>
          </p:cNvSpPr>
          <p:nvPr>
            <p:ph type="title"/>
          </p:nvPr>
        </p:nvSpPr>
        <p:spPr>
          <a:xfrm>
            <a:off x="838200" y="336846"/>
            <a:ext cx="10515600" cy="580316"/>
          </a:xfrm>
        </p:spPr>
        <p:txBody>
          <a:bodyPr/>
          <a:lstStyle/>
          <a:p>
            <a:r>
              <a:rPr lang="en-US" b="1" dirty="0"/>
              <a:t>Group work</a:t>
            </a:r>
          </a:p>
        </p:txBody>
      </p:sp>
      <p:sp>
        <p:nvSpPr>
          <p:cNvPr id="3" name="Content Placeholder 2">
            <a:extLst>
              <a:ext uri="{FF2B5EF4-FFF2-40B4-BE49-F238E27FC236}">
                <a16:creationId xmlns:a16="http://schemas.microsoft.com/office/drawing/2014/main" id="{43632CF0-9AC7-4E70-8FA9-A923C254D73B}"/>
              </a:ext>
            </a:extLst>
          </p:cNvPr>
          <p:cNvSpPr>
            <a:spLocks noGrp="1"/>
          </p:cNvSpPr>
          <p:nvPr>
            <p:ph sz="half" idx="1"/>
          </p:nvPr>
        </p:nvSpPr>
        <p:spPr>
          <a:xfrm>
            <a:off x="555396" y="1108734"/>
            <a:ext cx="5181600" cy="4351338"/>
          </a:xfrm>
        </p:spPr>
        <p:txBody>
          <a:bodyPr/>
          <a:lstStyle/>
          <a:p>
            <a:r>
              <a:rPr lang="en-US" dirty="0"/>
              <a:t>In small groups (3-4 people), discuss: </a:t>
            </a:r>
          </a:p>
          <a:p>
            <a:pPr lvl="1"/>
            <a:r>
              <a:rPr lang="en-US" dirty="0"/>
              <a:t>What are ideal properties for indicators to be used for syndromic surveillance?</a:t>
            </a:r>
          </a:p>
          <a:p>
            <a:pPr lvl="1"/>
            <a:endParaRPr lang="en-US" dirty="0"/>
          </a:p>
          <a:p>
            <a:pPr lvl="1"/>
            <a:r>
              <a:rPr lang="en-US" dirty="0"/>
              <a:t>Three indicators for COVID-19 </a:t>
            </a:r>
            <a:r>
              <a:rPr lang="en-US" dirty="0" err="1"/>
              <a:t>Sruveillance</a:t>
            </a:r>
            <a:r>
              <a:rPr lang="en-US" dirty="0"/>
              <a:t>.</a:t>
            </a:r>
          </a:p>
          <a:p>
            <a:pPr lvl="1"/>
            <a:endParaRPr lang="en-US" dirty="0"/>
          </a:p>
          <a:p>
            <a:r>
              <a:rPr lang="en-US" dirty="0"/>
              <a:t>10 minutes.</a:t>
            </a:r>
          </a:p>
          <a:p>
            <a:r>
              <a:rPr lang="en-US" dirty="0"/>
              <a:t>Designate a notetaker and someone to report back.</a:t>
            </a:r>
          </a:p>
        </p:txBody>
      </p:sp>
      <p:sp>
        <p:nvSpPr>
          <p:cNvPr id="4" name="Content Placeholder 3">
            <a:extLst>
              <a:ext uri="{FF2B5EF4-FFF2-40B4-BE49-F238E27FC236}">
                <a16:creationId xmlns:a16="http://schemas.microsoft.com/office/drawing/2014/main" id="{E76BAA38-6B1C-4A05-800E-B5E725FB1026}"/>
              </a:ext>
            </a:extLst>
          </p:cNvPr>
          <p:cNvSpPr>
            <a:spLocks noGrp="1"/>
          </p:cNvSpPr>
          <p:nvPr>
            <p:ph sz="half" idx="2"/>
          </p:nvPr>
        </p:nvSpPr>
        <p:spPr/>
        <p:txBody>
          <a:bodyPr/>
          <a:lstStyle/>
          <a:p>
            <a:r>
              <a:rPr lang="en-US" dirty="0"/>
              <a:t> </a:t>
            </a:r>
          </a:p>
        </p:txBody>
      </p:sp>
      <p:pic>
        <p:nvPicPr>
          <p:cNvPr id="5" name="Picture 4">
            <a:extLst>
              <a:ext uri="{FF2B5EF4-FFF2-40B4-BE49-F238E27FC236}">
                <a16:creationId xmlns:a16="http://schemas.microsoft.com/office/drawing/2014/main" id="{B247888A-7E5E-4835-9618-3054F7E1D13C}"/>
              </a:ext>
            </a:extLst>
          </p:cNvPr>
          <p:cNvPicPr>
            <a:picLocks noChangeAspect="1"/>
          </p:cNvPicPr>
          <p:nvPr/>
        </p:nvPicPr>
        <p:blipFill>
          <a:blip r:embed="rId3"/>
          <a:stretch>
            <a:fillRect/>
          </a:stretch>
        </p:blipFill>
        <p:spPr>
          <a:xfrm>
            <a:off x="6172200" y="1951348"/>
            <a:ext cx="5721843" cy="3219008"/>
          </a:xfrm>
          <a:prstGeom prst="rect">
            <a:avLst/>
          </a:prstGeom>
          <a:ln w="28575">
            <a:solidFill>
              <a:schemeClr val="tx1"/>
            </a:solidFill>
          </a:ln>
        </p:spPr>
      </p:pic>
    </p:spTree>
    <p:extLst>
      <p:ext uri="{BB962C8B-B14F-4D97-AF65-F5344CB8AC3E}">
        <p14:creationId xmlns:p14="http://schemas.microsoft.com/office/powerpoint/2010/main" val="3298807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C0C0-FD69-4D53-9EFC-961312FBFF3B}"/>
              </a:ext>
            </a:extLst>
          </p:cNvPr>
          <p:cNvSpPr>
            <a:spLocks noGrp="1"/>
          </p:cNvSpPr>
          <p:nvPr>
            <p:ph type="title"/>
          </p:nvPr>
        </p:nvSpPr>
        <p:spPr>
          <a:xfrm>
            <a:off x="838200" y="365126"/>
            <a:ext cx="10515600" cy="775518"/>
          </a:xfrm>
        </p:spPr>
        <p:txBody>
          <a:bodyPr/>
          <a:lstStyle/>
          <a:p>
            <a:r>
              <a:rPr lang="en-US" sz="4000" b="1" dirty="0"/>
              <a:t>Properties of a COVID-19 SS indicator</a:t>
            </a:r>
          </a:p>
        </p:txBody>
      </p:sp>
      <p:sp>
        <p:nvSpPr>
          <p:cNvPr id="3" name="Content Placeholder 2">
            <a:extLst>
              <a:ext uri="{FF2B5EF4-FFF2-40B4-BE49-F238E27FC236}">
                <a16:creationId xmlns:a16="http://schemas.microsoft.com/office/drawing/2014/main" id="{77618874-9D46-4B36-8209-0C4858EE1C27}"/>
              </a:ext>
            </a:extLst>
          </p:cNvPr>
          <p:cNvSpPr>
            <a:spLocks noGrp="1"/>
          </p:cNvSpPr>
          <p:nvPr>
            <p:ph sz="half" idx="1"/>
          </p:nvPr>
        </p:nvSpPr>
        <p:spPr>
          <a:xfrm>
            <a:off x="838200" y="1357460"/>
            <a:ext cx="5181600" cy="4555099"/>
          </a:xfrm>
        </p:spPr>
        <p:txBody>
          <a:bodyPr/>
          <a:lstStyle/>
          <a:p>
            <a:endParaRPr lang="en-US"/>
          </a:p>
        </p:txBody>
      </p:sp>
      <p:sp>
        <p:nvSpPr>
          <p:cNvPr id="4" name="Content Placeholder 3">
            <a:extLst>
              <a:ext uri="{FF2B5EF4-FFF2-40B4-BE49-F238E27FC236}">
                <a16:creationId xmlns:a16="http://schemas.microsoft.com/office/drawing/2014/main" id="{E1131C69-9227-4AAC-AC5A-3537FAD9349B}"/>
              </a:ext>
            </a:extLst>
          </p:cNvPr>
          <p:cNvSpPr>
            <a:spLocks noGrp="1"/>
          </p:cNvSpPr>
          <p:nvPr>
            <p:ph sz="half" idx="2"/>
          </p:nvPr>
        </p:nvSpPr>
        <p:spPr>
          <a:xfrm>
            <a:off x="6172200" y="1357460"/>
            <a:ext cx="5181600" cy="4555099"/>
          </a:xfrm>
        </p:spPr>
        <p:txBody>
          <a:bodyPr/>
          <a:lstStyle/>
          <a:p>
            <a:endParaRPr lang="en-US" dirty="0"/>
          </a:p>
        </p:txBody>
      </p:sp>
    </p:spTree>
    <p:extLst>
      <p:ext uri="{BB962C8B-B14F-4D97-AF65-F5344CB8AC3E}">
        <p14:creationId xmlns:p14="http://schemas.microsoft.com/office/powerpoint/2010/main" val="84289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
        <p:nvSpPr>
          <p:cNvPr id="5" name="Text Placeholder 4">
            <a:extLst>
              <a:ext uri="{FF2B5EF4-FFF2-40B4-BE49-F238E27FC236}">
                <a16:creationId xmlns:a16="http://schemas.microsoft.com/office/drawing/2014/main" id="{261DC29A-458D-48DF-B506-56182692EB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3637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0515600" cy="978933"/>
          </a:xfrm>
        </p:spPr>
        <p:txBody>
          <a:bodyPr/>
          <a:lstStyle/>
          <a:p>
            <a:r>
              <a:rPr lang="en-US" sz="4000" dirty="0"/>
              <a:t>Acute Respiratory Infection cases among children (under 5)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2"/>
          <a:srcRect l="65392" t="12341" r="8922" b="24827"/>
          <a:stretch/>
        </p:blipFill>
        <p:spPr>
          <a:xfrm>
            <a:off x="5283199" y="1635760"/>
            <a:ext cx="6513467" cy="5121276"/>
          </a:xfrm>
          <a:prstGeom prst="rect">
            <a:avLst/>
          </a:prstGeom>
        </p:spPr>
      </p:pic>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3"/>
          <a:srcRect l="59084" t="11759" r="4372" b="20842"/>
          <a:stretch/>
        </p:blipFill>
        <p:spPr>
          <a:xfrm>
            <a:off x="-1" y="263524"/>
            <a:ext cx="7559023" cy="448119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4351338"/>
          </a:xfrm>
        </p:spPr>
        <p:txBody>
          <a:bodyPr/>
          <a:lstStyle/>
          <a:p>
            <a:r>
              <a:rPr lang="en-US" dirty="0"/>
              <a:t>Today’s lab: Importing data and producing plots.</a:t>
            </a:r>
          </a:p>
          <a:p>
            <a:endParaRPr lang="en-US" dirty="0"/>
          </a:p>
          <a:p>
            <a:r>
              <a:rPr lang="en-US" dirty="0"/>
              <a:t>Week 2: Building basic time series models</a:t>
            </a:r>
          </a:p>
          <a:p>
            <a:r>
              <a:rPr lang="en-US" dirty="0"/>
              <a:t>Week 3: Determining expected and comparing to observed</a:t>
            </a:r>
          </a:p>
          <a:p>
            <a:r>
              <a:rPr lang="en-US" dirty="0"/>
              <a:t>Week 4: Data processing</a:t>
            </a:r>
          </a:p>
          <a:p>
            <a:r>
              <a:rPr lang="en-US" dirty="0"/>
              <a:t>Week 5: Visualizations</a:t>
            </a:r>
          </a:p>
        </p:txBody>
      </p:sp>
    </p:spTree>
    <p:extLst>
      <p:ext uri="{BB962C8B-B14F-4D97-AF65-F5344CB8AC3E}">
        <p14:creationId xmlns:p14="http://schemas.microsoft.com/office/powerpoint/2010/main" val="3949957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2E7C4-4B99-4F59-AA50-CDD7988EEC25}"/>
              </a:ext>
            </a:extLst>
          </p:cNvPr>
          <p:cNvSpPr>
            <a:spLocks noGrp="1"/>
          </p:cNvSpPr>
          <p:nvPr>
            <p:ph type="title"/>
          </p:nvPr>
        </p:nvSpPr>
        <p:spPr/>
        <p:txBody>
          <a:bodyPr/>
          <a:lstStyle/>
          <a:p>
            <a:r>
              <a:rPr lang="en-US" dirty="0"/>
              <a:t>Questions?</a:t>
            </a:r>
          </a:p>
        </p:txBody>
      </p:sp>
      <p:sp>
        <p:nvSpPr>
          <p:cNvPr id="6" name="Text Placeholder 5">
            <a:extLst>
              <a:ext uri="{FF2B5EF4-FFF2-40B4-BE49-F238E27FC236}">
                <a16:creationId xmlns:a16="http://schemas.microsoft.com/office/drawing/2014/main" id="{BD7AAA34-40A3-4524-B935-2DE24EF012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110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47" y="216712"/>
            <a:ext cx="8577496" cy="906464"/>
          </a:xfrm>
        </p:spPr>
        <p:txBody>
          <a:bodyPr/>
          <a:lstStyle/>
          <a:p>
            <a:r>
              <a:rPr lang="en-US" b="1" dirty="0"/>
              <a:t>Cross-PIH site collaboration </a:t>
            </a:r>
          </a:p>
        </p:txBody>
      </p:sp>
      <p:sp>
        <p:nvSpPr>
          <p:cNvPr id="3" name="Content Placeholder 2"/>
          <p:cNvSpPr>
            <a:spLocks noGrp="1"/>
          </p:cNvSpPr>
          <p:nvPr>
            <p:ph sz="quarter" idx="1"/>
          </p:nvPr>
        </p:nvSpPr>
        <p:spPr>
          <a:xfrm>
            <a:off x="635000" y="1327443"/>
            <a:ext cx="5461000" cy="4351338"/>
          </a:xfrm>
        </p:spPr>
        <p:txBody>
          <a:bodyPr/>
          <a:lstStyle/>
          <a:p>
            <a:r>
              <a:rPr lang="en-US" dirty="0"/>
              <a:t>Identify the core and common questions.</a:t>
            </a:r>
          </a:p>
          <a:p>
            <a:endParaRPr lang="en-US" sz="1400" dirty="0"/>
          </a:p>
          <a:p>
            <a:r>
              <a:rPr lang="en-US" dirty="0"/>
              <a:t>Develop rigorous methods that are contextually appropriate to answer these questions.</a:t>
            </a:r>
          </a:p>
          <a:p>
            <a:endParaRPr lang="en-US" sz="1400" dirty="0"/>
          </a:p>
          <a:p>
            <a:r>
              <a:rPr lang="en-US" dirty="0"/>
              <a:t>Work collaboratively to implement, and share results and lessons learned across sites.</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16280" y="573173"/>
            <a:ext cx="2771170" cy="1856873"/>
          </a:xfrm>
          <a:prstGeom prst="rect">
            <a:avLst/>
          </a:prstGeom>
          <a:solidFill>
            <a:schemeClr val="bg1"/>
          </a:solidFill>
        </p:spPr>
      </p:pic>
      <p:pic>
        <p:nvPicPr>
          <p:cNvPr id="6" name="Picture 5"/>
          <p:cNvPicPr>
            <a:picLocks noChangeAspect="1"/>
          </p:cNvPicPr>
          <p:nvPr/>
        </p:nvPicPr>
        <p:blipFill>
          <a:blip r:embed="rId3"/>
          <a:stretch>
            <a:fillRect/>
          </a:stretch>
        </p:blipFill>
        <p:spPr>
          <a:xfrm>
            <a:off x="6407400" y="2492758"/>
            <a:ext cx="5681102" cy="3186023"/>
          </a:xfrm>
          <a:prstGeom prst="rect">
            <a:avLst/>
          </a:prstGeom>
        </p:spPr>
      </p:pic>
    </p:spTree>
    <p:extLst>
      <p:ext uri="{BB962C8B-B14F-4D97-AF65-F5344CB8AC3E}">
        <p14:creationId xmlns:p14="http://schemas.microsoft.com/office/powerpoint/2010/main" val="866243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1"/>
            <a:ext cx="10515600" cy="4422925"/>
          </a:xfrm>
        </p:spPr>
        <p:txBody>
          <a:bodyPr/>
          <a:lstStyle/>
          <a:p>
            <a:pPr lvl="1"/>
            <a:r>
              <a:rPr lang="en-US" sz="3200" dirty="0"/>
              <a:t>What is the burden of COVID-19?</a:t>
            </a:r>
          </a:p>
          <a:p>
            <a:pPr lvl="1"/>
            <a:endParaRPr lang="en-US" sz="3200" dirty="0"/>
          </a:p>
          <a:p>
            <a:pPr lvl="1"/>
            <a:r>
              <a:rPr lang="en-US" sz="3200" dirty="0"/>
              <a:t>How is COVID-19 directly affecting health, particularly in high-risk groups?</a:t>
            </a:r>
          </a:p>
          <a:p>
            <a:pPr lvl="1"/>
            <a:endParaRPr lang="en-US" sz="3200" dirty="0"/>
          </a:p>
          <a:p>
            <a:pPr lvl="1"/>
            <a:r>
              <a:rPr lang="en-US" sz="3200" dirty="0"/>
              <a:t>How is COVID-19 affecting care and outcomes across the health system?</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44CE-C7F8-4481-832F-34D7C1C6C48E}"/>
              </a:ext>
            </a:extLst>
          </p:cNvPr>
          <p:cNvSpPr>
            <a:spLocks noGrp="1"/>
          </p:cNvSpPr>
          <p:nvPr>
            <p:ph type="title"/>
          </p:nvPr>
        </p:nvSpPr>
        <p:spPr>
          <a:xfrm>
            <a:off x="838200" y="365125"/>
            <a:ext cx="10515600" cy="784945"/>
          </a:xfrm>
        </p:spPr>
        <p:txBody>
          <a:bodyPr/>
          <a:lstStyle/>
          <a:p>
            <a:r>
              <a:rPr lang="en-US" b="1" dirty="0"/>
              <a:t>Resources</a:t>
            </a:r>
          </a:p>
        </p:txBody>
      </p:sp>
      <p:pic>
        <p:nvPicPr>
          <p:cNvPr id="5" name="Content Placeholder 4">
            <a:extLst>
              <a:ext uri="{FF2B5EF4-FFF2-40B4-BE49-F238E27FC236}">
                <a16:creationId xmlns:a16="http://schemas.microsoft.com/office/drawing/2014/main" id="{46A13A5F-60B2-4144-80EB-E0EBE1B24158}"/>
              </a:ext>
            </a:extLst>
          </p:cNvPr>
          <p:cNvPicPr>
            <a:picLocks noGrp="1" noChangeAspect="1"/>
          </p:cNvPicPr>
          <p:nvPr>
            <p:ph sz="half" idx="1"/>
          </p:nvPr>
        </p:nvPicPr>
        <p:blipFill>
          <a:blip r:embed="rId2"/>
          <a:stretch>
            <a:fillRect/>
          </a:stretch>
        </p:blipFill>
        <p:spPr>
          <a:xfrm>
            <a:off x="3176045" y="1913732"/>
            <a:ext cx="6268151" cy="3525534"/>
          </a:xfrm>
          <a:prstGeom prst="rect">
            <a:avLst/>
          </a:prstGeom>
        </p:spPr>
      </p:pic>
    </p:spTree>
    <p:extLst>
      <p:ext uri="{BB962C8B-B14F-4D97-AF65-F5344CB8AC3E}">
        <p14:creationId xmlns:p14="http://schemas.microsoft.com/office/powerpoint/2010/main" val="364533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0CBBA2-DC2D-476C-AC62-115F97DA8732}"/>
              </a:ext>
            </a:extLst>
          </p:cNvPr>
          <p:cNvSpPr>
            <a:spLocks noGrp="1"/>
          </p:cNvSpPr>
          <p:nvPr>
            <p:ph type="title"/>
          </p:nvPr>
        </p:nvSpPr>
        <p:spPr/>
        <p:txBody>
          <a:bodyPr/>
          <a:lstStyle/>
          <a:p>
            <a:r>
              <a:rPr lang="en-US" b="1" dirty="0"/>
              <a:t>Goals of this course</a:t>
            </a:r>
          </a:p>
        </p:txBody>
      </p:sp>
      <p:sp>
        <p:nvSpPr>
          <p:cNvPr id="6" name="Content Placeholder 5">
            <a:extLst>
              <a:ext uri="{FF2B5EF4-FFF2-40B4-BE49-F238E27FC236}">
                <a16:creationId xmlns:a16="http://schemas.microsoft.com/office/drawing/2014/main" id="{082867C1-8B18-4E8C-A25F-1C4B514FD88E}"/>
              </a:ext>
            </a:extLst>
          </p:cNvPr>
          <p:cNvSpPr>
            <a:spLocks noGrp="1"/>
          </p:cNvSpPr>
          <p:nvPr>
            <p:ph idx="1"/>
          </p:nvPr>
        </p:nvSpPr>
        <p:spPr/>
        <p:txBody>
          <a:bodyPr/>
          <a:lstStyle/>
          <a:p>
            <a:pPr marL="0" indent="0">
              <a:buNone/>
            </a:pPr>
            <a:r>
              <a:rPr lang="en-US" sz="2400" b="1" u="sng" dirty="0"/>
              <a:t>Overview of the course</a:t>
            </a:r>
            <a:r>
              <a:rPr lang="en-US" sz="2400" dirty="0"/>
              <a:t>: The goal of this course is to better understand the methods used for syndromic surveillance and health service utilization monitoring, as applied to HMIS/DHIS2 data in the context of the COVID-19 pandemic. By the end of the 5-session course, we expect participants to know the process of creating these models and can understand and more confidently explain how to interpret the results.</a:t>
            </a:r>
            <a:br>
              <a:rPr lang="en-US" sz="2400" dirty="0"/>
            </a:br>
            <a:endParaRPr lang="en-US" sz="2400" dirty="0"/>
          </a:p>
          <a:p>
            <a:pPr marL="0" indent="0">
              <a:buNone/>
            </a:pPr>
            <a:br>
              <a:rPr lang="en-US" sz="2400" dirty="0"/>
            </a:br>
            <a:endParaRPr lang="en-US" sz="2400" dirty="0"/>
          </a:p>
          <a:p>
            <a:endParaRPr lang="en-US" sz="2400" dirty="0"/>
          </a:p>
        </p:txBody>
      </p:sp>
    </p:spTree>
    <p:extLst>
      <p:ext uri="{BB962C8B-B14F-4D97-AF65-F5344CB8AC3E}">
        <p14:creationId xmlns:p14="http://schemas.microsoft.com/office/powerpoint/2010/main" val="3007728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1053</Words>
  <Application>Microsoft Office PowerPoint</Application>
  <PresentationFormat>Widescreen</PresentationFormat>
  <Paragraphs>143</Paragraphs>
  <Slides>28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MS PGothic</vt:lpstr>
      <vt:lpstr>Arial</vt:lpstr>
      <vt:lpstr>Calibri</vt:lpstr>
      <vt:lpstr>Georgia</vt:lpstr>
      <vt:lpstr>Times New Roman</vt:lpstr>
      <vt:lpstr>1_Office Theme</vt:lpstr>
      <vt:lpstr>Using HMIS data for COVID-19 Surveillance</vt:lpstr>
      <vt:lpstr>Background and Overview</vt:lpstr>
      <vt:lpstr>Cross-PIH site collaboration </vt:lpstr>
      <vt:lpstr>Core common questions</vt:lpstr>
      <vt:lpstr>How can we leverage routinely collected data to improve COVID-19 response?</vt:lpstr>
      <vt:lpstr>PowerPoint Presentation</vt:lpstr>
      <vt:lpstr>Steeper reductions observed in Pentavalent in Haiti, Liberia &amp; Malawi early in 2020</vt:lpstr>
      <vt:lpstr>Resources</vt:lpstr>
      <vt:lpstr>Goals of this course</vt:lpstr>
      <vt:lpstr>Goals of this course</vt:lpstr>
      <vt:lpstr>Acknowledgements</vt:lpstr>
      <vt:lpstr>Selecting indicators</vt:lpstr>
      <vt:lpstr>What is an indicator?</vt:lpstr>
      <vt:lpstr>COVID-19 Surveillance</vt:lpstr>
      <vt:lpstr>Syndromic surveillance</vt:lpstr>
      <vt:lpstr>Group work</vt:lpstr>
      <vt:lpstr>Properties of a COVID-19 SS indicator</vt:lpstr>
      <vt:lpstr>Recommended indicators</vt:lpstr>
      <vt:lpstr>PowerPoint Presentation</vt:lpstr>
      <vt:lpstr>Acute Respiratory Infection cases among children (under 5) for Neno District Hospital</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Hedt-Gauthier, Bethany Lynn</cp:lastModifiedBy>
  <cp:revision>47</cp:revision>
  <dcterms:created xsi:type="dcterms:W3CDTF">2019-03-28T20:29:47Z</dcterms:created>
  <dcterms:modified xsi:type="dcterms:W3CDTF">2021-03-01T20:33:36Z</dcterms:modified>
</cp:coreProperties>
</file>